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881" r:id="rId2"/>
    <p:sldMasterId id="2147483918" r:id="rId3"/>
    <p:sldMasterId id="2147483930" r:id="rId4"/>
    <p:sldMasterId id="2147483942" r:id="rId5"/>
    <p:sldMasterId id="2147483954" r:id="rId6"/>
    <p:sldMasterId id="2147483978" r:id="rId7"/>
  </p:sldMasterIdLst>
  <p:sldIdLst>
    <p:sldId id="256" r:id="rId8"/>
    <p:sldId id="274" r:id="rId9"/>
    <p:sldId id="257" r:id="rId10"/>
    <p:sldId id="273" r:id="rId11"/>
    <p:sldId id="258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9" autoAdjust="0"/>
    <p:restoredTop sz="94660"/>
  </p:normalViewPr>
  <p:slideViewPr>
    <p:cSldViewPr>
      <p:cViewPr>
        <p:scale>
          <a:sx n="81" d="100"/>
          <a:sy n="81" d="100"/>
        </p:scale>
        <p:origin x="81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895600"/>
            <a:ext cx="2667000" cy="1219200"/>
          </a:xfrm>
        </p:spPr>
        <p:txBody>
          <a:bodyPr anchor="b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962400"/>
            <a:ext cx="2667000" cy="609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4926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6800" y="3048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0" y="50593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7086600" cy="4724400"/>
          </a:xfrm>
        </p:spPr>
        <p:txBody>
          <a:bodyPr vert="eaVert"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2650" y="838200"/>
            <a:ext cx="173355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838200"/>
            <a:ext cx="5048250" cy="5105400"/>
          </a:xfrm>
        </p:spPr>
        <p:txBody>
          <a:bodyPr vert="eaVert"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743200"/>
            <a:ext cx="3657600" cy="1143000"/>
          </a:xfrm>
        </p:spPr>
        <p:txBody>
          <a:bodyPr/>
          <a:lstStyle>
            <a:lvl1pPr>
              <a:defRPr sz="3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867400"/>
            <a:ext cx="3657600" cy="60960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sz="2400" dirty="0" smtClean="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85987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685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600200"/>
            <a:ext cx="3352800" cy="4800600"/>
          </a:xfrm>
        </p:spPr>
        <p:txBody>
          <a:bodyPr/>
          <a:lstStyle>
            <a:lvl1pPr>
              <a:defRPr sz="28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  <a:lvl2pPr>
              <a:defRPr sz="2400">
                <a:solidFill>
                  <a:schemeClr val="bg2">
                    <a:lumMod val="90000"/>
                  </a:schemeClr>
                </a:solidFill>
                <a:latin typeface="+mn-lt"/>
              </a:defRPr>
            </a:lvl2pPr>
            <a:lvl3pPr>
              <a:defRPr sz="2000">
                <a:solidFill>
                  <a:schemeClr val="bg2">
                    <a:lumMod val="90000"/>
                  </a:schemeClr>
                </a:solidFill>
                <a:latin typeface="+mn-lt"/>
              </a:defRPr>
            </a:lvl3pPr>
            <a:lvl4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4pPr>
            <a:lvl5pPr>
              <a:defRPr sz="1800">
                <a:solidFill>
                  <a:schemeClr val="bg2">
                    <a:lumMod val="90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j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 sz="2000">
                <a:solidFill>
                  <a:schemeClr val="accent2">
                    <a:lumMod val="75000"/>
                  </a:schemeClr>
                </a:solidFill>
                <a:latin typeface="+mn-lt"/>
              </a:defRPr>
            </a:lvl2pPr>
            <a:lvl3pPr>
              <a:defRPr sz="1800">
                <a:solidFill>
                  <a:schemeClr val="accent2">
                    <a:lumMod val="75000"/>
                  </a:schemeClr>
                </a:solidFill>
                <a:latin typeface="+mn-lt"/>
              </a:defRPr>
            </a:lvl3pPr>
            <a:lvl4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4pPr>
            <a:lvl5pPr>
              <a:defRPr sz="1600">
                <a:solidFill>
                  <a:schemeClr val="accent2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0"/>
            <a:ext cx="1676401" cy="673100"/>
          </a:xfrm>
        </p:spPr>
        <p:txBody>
          <a:bodyPr anchor="b"/>
          <a:lstStyle>
            <a:lvl1pPr algn="l"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38201"/>
            <a:ext cx="7010400" cy="5105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1" y="1435100"/>
            <a:ext cx="1676400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19400" y="838200"/>
            <a:ext cx="5486400" cy="3889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94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6858000" cy="838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1600200"/>
            <a:ext cx="6858000" cy="44196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838200"/>
            <a:ext cx="17145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838200"/>
            <a:ext cx="4991100" cy="51054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5105400"/>
            <a:ext cx="2971800" cy="48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5105400"/>
            <a:ext cx="2971800" cy="48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i="1">
                <a:solidFill>
                  <a:schemeClr val="tx1"/>
                </a:solidFill>
                <a:latin typeface="+mn-lt"/>
              </a:defRPr>
            </a:lvl1pPr>
            <a:lvl2pPr>
              <a:defRPr i="1">
                <a:solidFill>
                  <a:schemeClr val="tx1"/>
                </a:solidFill>
                <a:latin typeface="+mn-lt"/>
              </a:defRPr>
            </a:lvl2pPr>
            <a:lvl3pPr>
              <a:defRPr i="1">
                <a:solidFill>
                  <a:schemeClr val="tx1"/>
                </a:solidFill>
                <a:latin typeface="+mn-lt"/>
              </a:defRPr>
            </a:lvl3pPr>
            <a:lvl4pPr>
              <a:defRPr i="1">
                <a:solidFill>
                  <a:schemeClr val="tx1"/>
                </a:solidFill>
                <a:latin typeface="+mn-lt"/>
              </a:defRPr>
            </a:lvl4pPr>
            <a:lvl5pPr>
              <a:defRPr i="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19750" y="5105400"/>
            <a:ext cx="1619250" cy="144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105400"/>
            <a:ext cx="4705350" cy="144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38403-BE96-49B0-91AD-348B2DC43696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F6B77-A302-4737-B9D4-9E74A7601290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C2432-99CE-407B-A0BA-32B23431EC78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4000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066800"/>
            <a:ext cx="40005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414D0-755F-45FE-89FE-A59E83A3A679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8787"/>
            <a:ext cx="68580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"/>
            <a:ext cx="68580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70AC5-0E85-4034-ABE2-9797EDD5DCC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439C0-6970-4DB1-A1EC-CE7E166799DC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46C2-6EEC-48CC-9A06-DEF64BB1BFF5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CF6AA-5390-4202-BFF2-79152A2BC327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082A1-8A2E-45C2-A9C3-D3E31AA4C06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74323-1F4D-4997-892C-B457915937A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3250" y="152400"/>
            <a:ext cx="203835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2400"/>
            <a:ext cx="596265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48BBD-3625-4CDC-AE20-05289C45B948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62504-5C58-4BBF-8B35-D760DB80B58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44BF6-C16A-4078-9B5E-149FB8BE940A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CDA41-C6D0-4099-8647-0910096CA849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505200" cy="4267200"/>
          </a:xfrm>
        </p:spPr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676400"/>
            <a:ext cx="3429000" cy="4267200"/>
          </a:xfrm>
        </p:spPr>
        <p:txBody>
          <a:bodyPr/>
          <a:lstStyle>
            <a:lvl1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9624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066800"/>
            <a:ext cx="3962400" cy="505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95728-6B59-4F81-8FF7-C75B15EA6E7A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EF426-4BEB-4276-A0B2-AE563207B1F3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1A577-D358-4F4D-B1E4-EA92FE05C764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F9376-9F06-4D4B-9687-B83C57BABA5E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E5EA10-39A8-4898-AC9A-F1A81B971353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E6C56-9650-4A6E-B956-5A525C1C6CF0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2DBB4-B52B-4242-A028-8E35FC26FF9C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152400"/>
            <a:ext cx="20193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52400"/>
            <a:ext cx="59055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F1C64-DDD3-4846-94D0-B4665362BD72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86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429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429000" cy="3951288"/>
          </a:xfrm>
        </p:spPr>
        <p:txBody>
          <a:bodyPr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000" y="1564524"/>
            <a:ext cx="3352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000" y="2204286"/>
            <a:ext cx="3352800" cy="3951288"/>
          </a:xfrm>
        </p:spPr>
        <p:txBody>
          <a:bodyPr/>
          <a:lstStyle>
            <a:lvl1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1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16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600200"/>
            <a:ext cx="207645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600200"/>
            <a:ext cx="607695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1179705"/>
            <a:ext cx="7406640" cy="147218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2669871"/>
            <a:ext cx="7406640" cy="1752600"/>
          </a:xfrm>
          <a:prstGeom prst="rect">
            <a:avLst/>
          </a:prstGeom>
        </p:spPr>
        <p:txBody>
          <a:bodyPr tIns="0"/>
          <a:lstStyle>
            <a:lvl1pPr marL="27432" indent="0" algn="ctr">
              <a:buNone/>
              <a:defRPr sz="2600" b="1">
                <a:solidFill>
                  <a:schemeClr val="accent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1C2D185E-BD1E-4CBE-A61F-35CAD735F848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91E44BF6-C16A-4078-9B5E-149FB8BE940A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00325"/>
            <a:ext cx="6400800" cy="2286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066800"/>
            <a:ext cx="6400800" cy="1509712"/>
          </a:xfrm>
          <a:prstGeom prst="rect">
            <a:avLst/>
          </a:prstGeo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E8DB53E6-2EA0-4C6F-9D6B-EC8B23B43B9C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E995728-6B59-4F81-8FF7-C75B15EA6E7A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C4FEF426-4BEB-4276-A0B2-AE563207B1F3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  <a:prstGeom prst="rect">
            <a:avLst/>
          </a:prstGeo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91A1A577-D358-4F4D-B1E4-EA92FE05C764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F7AF9376-9F06-4D4B-9687-B83C57BABA5E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2"/>
            <a:ext cx="8153400" cy="3992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7E5EA10-39A8-4898-AC9A-F1A81B971353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08B6A6AB-C691-41A3-B2F1-0EE2DBBFDAB8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5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5992DBB4-B52B-4242-A028-8E35FC26FF9C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0"/>
            <a:ext cx="1828800" cy="5851525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  <a:prstGeom prst="rect">
            <a:avLst/>
          </a:prstGeo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pPr>
              <a:defRPr/>
            </a:pPr>
            <a:fld id="{710F1C64-DDD3-4846-94D0-B4665362BD72}" type="slidenum">
              <a:rPr lang="en-MY" smtClean="0"/>
              <a:pPr>
                <a:defRPr/>
              </a:pPr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4044950" cy="5853113"/>
          </a:xfrm>
        </p:spPr>
        <p:txBody>
          <a:bodyPr/>
          <a:lstStyle>
            <a:lvl1pPr>
              <a:defRPr sz="32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1pPr>
            <a:lvl2pPr>
              <a:defRPr sz="28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2pPr>
            <a:lvl3pPr>
              <a:defRPr sz="24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3pPr>
            <a:lvl4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4pPr>
            <a:lvl5pPr>
              <a:defRPr sz="2000" i="1">
                <a:solidFill>
                  <a:schemeClr val="accent4">
                    <a:lumMod val="75000"/>
                  </a:schemeClr>
                </a:solidFill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086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7086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i="1">
          <a:solidFill>
            <a:srgbClr val="FF6600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i="1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685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600200"/>
            <a:ext cx="6858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6EBD4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638800"/>
            <a:ext cx="6477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Restaurant Template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5105400"/>
            <a:ext cx="60960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Your Subtitle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9pPr>
    </p:titleStyle>
    <p:bodyStyle>
      <a:lvl1pPr marL="342900" indent="-342900" algn="r" rtl="0" eaLnBrk="1" fontAlgn="base" hangingPunct="1">
        <a:spcBef>
          <a:spcPct val="20000"/>
        </a:spcBef>
        <a:spcAft>
          <a:spcPct val="0"/>
        </a:spcAft>
        <a:buChar char="•"/>
        <a:defRPr sz="3000">
          <a:solidFill>
            <a:srgbClr val="8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6781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Place Your Topic Here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pPr>
              <a:defRPr/>
            </a:pPr>
            <a:fld id="{385CFFB6-4E40-414F-B672-68C430F65C9E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6858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Place Your Topic Here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0772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MY" smtClean="0"/>
              <a:t>Your Description Goes Here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pPr>
              <a:defRPr/>
            </a:pPr>
            <a:fld id="{D5C7338A-5121-4939-A85A-CDD261050D7B}" type="slidenum">
              <a:rPr lang="en-MY"/>
              <a:pPr>
                <a:defRPr/>
              </a:pPr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638800"/>
            <a:ext cx="6858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330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Transitional Page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5000" b="1">
          <a:solidFill>
            <a:schemeClr val="bg1"/>
          </a:solidFill>
          <a:latin typeface="Apple Garamond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5361" y="-54"/>
            <a:ext cx="9141714" cy="6858054"/>
            <a:chOff x="7148" y="-54"/>
            <a:chExt cx="12188952" cy="6858054"/>
          </a:xfrm>
        </p:grpSpPr>
        <p:sp>
          <p:nvSpPr>
            <p:cNvPr id="4" name="Rectangle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eaLnBrk="1" latinLnBrk="0" hangingPunct="1"/>
              <a:endParaRPr kumimoji="0"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0296519-5417-4396-BF15-D5B0A34355E5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0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914400"/>
            <a:ext cx="7239000" cy="1470025"/>
          </a:xfrm>
          <a:noFill/>
        </p:spPr>
        <p:txBody>
          <a:bodyPr>
            <a:noAutofit/>
          </a:bodyPr>
          <a:lstStyle/>
          <a:p>
            <a:r>
              <a:rPr lang="en-US" sz="9600" dirty="0" smtClean="0">
                <a:latin typeface="Colonna MT" pitchFamily="82" charset="0"/>
              </a:rPr>
              <a:t>GRAVITASI</a:t>
            </a:r>
            <a:endParaRPr lang="en-US" sz="9600" dirty="0">
              <a:latin typeface="Colonna MT" pitchFamily="82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Sir </a:t>
            </a:r>
            <a:r>
              <a:rPr lang="en-US" dirty="0" err="1" smtClean="0">
                <a:latin typeface="Cambria" pitchFamily="18" charset="0"/>
              </a:rPr>
              <a:t>Isac</a:t>
            </a:r>
            <a:r>
              <a:rPr lang="en-US" dirty="0" smtClean="0">
                <a:latin typeface="Cambria" pitchFamily="18" charset="0"/>
              </a:rPr>
              <a:t> Newton’s Law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6" name="Content Placeholder 5" descr="gravitasi_bum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752600"/>
            <a:ext cx="7620000" cy="4648201"/>
          </a:xfr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GRAVITASI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4000"/>
            <a:ext cx="7315200" cy="5105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000" b="1" i="1" dirty="0" smtClean="0"/>
          </a:p>
          <a:p>
            <a:pPr>
              <a:buNone/>
            </a:pPr>
            <a:endParaRPr lang="en-US" sz="3000" b="1" i="1" dirty="0">
              <a:latin typeface="Cambria" pitchFamily="18" charset="0"/>
            </a:endParaRPr>
          </a:p>
          <a:p>
            <a:pPr>
              <a:buNone/>
            </a:pPr>
            <a:r>
              <a:rPr lang="en-US" sz="3000" b="1" i="1" dirty="0" smtClean="0">
                <a:latin typeface="Cambria" pitchFamily="18" charset="0"/>
              </a:rPr>
              <a:t>“Gaya </a:t>
            </a:r>
            <a:r>
              <a:rPr lang="en-US" sz="3000" b="1" i="1" dirty="0" err="1">
                <a:latin typeface="Cambria" pitchFamily="18" charset="0"/>
              </a:rPr>
              <a:t>antara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dua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partikel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bermassa</a:t>
            </a:r>
            <a:r>
              <a:rPr lang="en-US" sz="3000" b="1" i="1" dirty="0">
                <a:latin typeface="Cambria" pitchFamily="18" charset="0"/>
              </a:rPr>
              <a:t> m</a:t>
            </a:r>
            <a:r>
              <a:rPr lang="en-US" sz="3000" b="1" i="1" baseline="-25000" dirty="0">
                <a:latin typeface="Cambria" pitchFamily="18" charset="0"/>
              </a:rPr>
              <a:t>1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dan</a:t>
            </a:r>
            <a:r>
              <a:rPr lang="en-US" sz="3000" b="1" i="1" dirty="0">
                <a:latin typeface="Cambria" pitchFamily="18" charset="0"/>
              </a:rPr>
              <a:t> m</a:t>
            </a:r>
            <a:r>
              <a:rPr lang="en-US" sz="3000" b="1" i="1" baseline="-25000" dirty="0">
                <a:latin typeface="Cambria" pitchFamily="18" charset="0"/>
              </a:rPr>
              <a:t>2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smtClean="0">
                <a:latin typeface="Cambria" pitchFamily="18" charset="0"/>
              </a:rPr>
              <a:t> yang </a:t>
            </a:r>
            <a:r>
              <a:rPr lang="en-US" sz="3000" b="1" i="1" dirty="0" err="1">
                <a:latin typeface="Cambria" pitchFamily="18" charset="0"/>
              </a:rPr>
              <a:t>terpisah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oleh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jarak</a:t>
            </a:r>
            <a:r>
              <a:rPr lang="en-US" sz="3000" b="1" i="1" dirty="0">
                <a:latin typeface="Cambria" pitchFamily="18" charset="0"/>
              </a:rPr>
              <a:t> r </a:t>
            </a:r>
            <a:r>
              <a:rPr lang="en-US" sz="3000" b="1" i="1" dirty="0" err="1">
                <a:latin typeface="Cambria" pitchFamily="18" charset="0"/>
              </a:rPr>
              <a:t>adalah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gaya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tarik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menarik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sepanjang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garis</a:t>
            </a:r>
            <a:r>
              <a:rPr lang="en-US" sz="3000" b="1" i="1" dirty="0">
                <a:latin typeface="Cambria" pitchFamily="18" charset="0"/>
              </a:rPr>
              <a:t>  yang </a:t>
            </a:r>
            <a:r>
              <a:rPr lang="en-US" sz="3000" b="1" i="1" dirty="0" err="1">
                <a:latin typeface="Cambria" pitchFamily="18" charset="0"/>
              </a:rPr>
              <a:t>menghubungkan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kedua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>
                <a:latin typeface="Cambria" pitchFamily="18" charset="0"/>
              </a:rPr>
              <a:t>partikel</a:t>
            </a:r>
            <a:r>
              <a:rPr lang="en-US" sz="3000" b="1" i="1" dirty="0">
                <a:latin typeface="Cambria" pitchFamily="18" charset="0"/>
              </a:rPr>
              <a:t> </a:t>
            </a:r>
            <a:r>
              <a:rPr lang="en-US" sz="3000" b="1" i="1" dirty="0" err="1" smtClean="0">
                <a:latin typeface="Cambria" pitchFamily="18" charset="0"/>
              </a:rPr>
              <a:t>tersebut</a:t>
            </a:r>
            <a:r>
              <a:rPr lang="en-US" sz="3000" b="1" i="1" dirty="0" smtClean="0">
                <a:latin typeface="Cambria" pitchFamily="18" charset="0"/>
              </a:rPr>
              <a:t>.”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mekanisme-gaya-gravitasi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33344"/>
            <a:ext cx="6172200" cy="3022062"/>
          </a:xfrm>
          <a:solidFill>
            <a:schemeClr val="bg1"/>
          </a:solidFill>
          <a:ln>
            <a:noFill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733800"/>
            <a:ext cx="629724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28600"/>
            <a:ext cx="7162800" cy="64008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i="1" dirty="0" smtClean="0">
                <a:latin typeface="Cambria" pitchFamily="18" charset="0"/>
              </a:rPr>
              <a:t>“ </a:t>
            </a:r>
            <a:r>
              <a:rPr lang="en-US" b="1" i="1" dirty="0" err="1" smtClean="0">
                <a:latin typeface="Cambria" pitchFamily="18" charset="0"/>
              </a:rPr>
              <a:t>semua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benda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di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alam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akan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menarik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benda</a:t>
            </a:r>
            <a:r>
              <a:rPr lang="en-US" b="1" i="1" dirty="0" smtClean="0">
                <a:latin typeface="Cambria" pitchFamily="18" charset="0"/>
              </a:rPr>
              <a:t> lain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gaya</a:t>
            </a:r>
            <a:r>
              <a:rPr lang="en-US" b="1" i="1" dirty="0" smtClean="0">
                <a:latin typeface="Cambria" pitchFamily="18" charset="0"/>
              </a:rPr>
              <a:t> yang </a:t>
            </a:r>
            <a:r>
              <a:rPr lang="en-US" b="1" i="1" dirty="0" err="1" smtClean="0">
                <a:latin typeface="Cambria" pitchFamily="18" charset="0"/>
              </a:rPr>
              <a:t>besarnya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sebanding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hasil</a:t>
            </a:r>
            <a:r>
              <a:rPr lang="en-US" b="1" i="1" dirty="0" smtClean="0">
                <a:latin typeface="Cambria" pitchFamily="18" charset="0"/>
              </a:rPr>
              <a:t> kali </a:t>
            </a:r>
            <a:r>
              <a:rPr lang="en-US" b="1" i="1" dirty="0" err="1" smtClean="0">
                <a:latin typeface="Cambria" pitchFamily="18" charset="0"/>
              </a:rPr>
              <a:t>massa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partikel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tersebut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sebanding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terbalik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dengan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kuadrat</a:t>
            </a:r>
            <a:r>
              <a:rPr lang="en-US" b="1" i="1" dirty="0" smtClean="0">
                <a:latin typeface="Cambria" pitchFamily="18" charset="0"/>
              </a:rPr>
              <a:t> </a:t>
            </a:r>
            <a:r>
              <a:rPr lang="en-US" b="1" i="1" dirty="0" err="1" smtClean="0">
                <a:latin typeface="Cambria" pitchFamily="18" charset="0"/>
              </a:rPr>
              <a:t>jaraknya</a:t>
            </a:r>
            <a:r>
              <a:rPr lang="en-US" b="1" i="1" dirty="0" smtClean="0">
                <a:latin typeface="Cambria" pitchFamily="18" charset="0"/>
              </a:rPr>
              <a:t>” -Sir </a:t>
            </a:r>
            <a:r>
              <a:rPr lang="en-US" b="1" i="1" dirty="0" err="1" smtClean="0">
                <a:latin typeface="Cambria" pitchFamily="18" charset="0"/>
              </a:rPr>
              <a:t>Isac</a:t>
            </a:r>
            <a:r>
              <a:rPr lang="en-US" b="1" i="1" dirty="0" smtClean="0">
                <a:latin typeface="Cambria" pitchFamily="18" charset="0"/>
              </a:rPr>
              <a:t> Newton-</a:t>
            </a:r>
          </a:p>
          <a:p>
            <a:pPr>
              <a:buFont typeface="Wingdings" pitchFamily="2" charset="2"/>
              <a:buChar char="Ø"/>
            </a:pPr>
            <a:endParaRPr lang="en-US" sz="2800" i="1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800" i="1" dirty="0" smtClean="0">
                <a:latin typeface="Cambria" pitchFamily="18" charset="0"/>
              </a:rPr>
              <a:t>Dan </a:t>
            </a:r>
            <a:r>
              <a:rPr lang="en-US" sz="2800" i="1" dirty="0" err="1" smtClean="0">
                <a:latin typeface="Cambria" pitchFamily="18" charset="0"/>
              </a:rPr>
              <a:t>besarnya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dapat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dinyatakan</a:t>
            </a:r>
            <a:r>
              <a:rPr lang="en-US" sz="2800" i="1" dirty="0" smtClean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dengan</a:t>
            </a: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err="1" smtClean="0">
                <a:latin typeface="Cambria" pitchFamily="18" charset="0"/>
              </a:rPr>
              <a:t>persamaan</a:t>
            </a:r>
            <a:r>
              <a:rPr lang="en-US" sz="2800" i="1" dirty="0" smtClean="0">
                <a:latin typeface="Cambria" pitchFamily="18" charset="0"/>
              </a:rPr>
              <a:t> </a:t>
            </a:r>
          </a:p>
          <a:p>
            <a:pPr algn="ctr">
              <a:buNone/>
            </a:pPr>
            <a:r>
              <a:rPr lang="en-US" i="1" dirty="0" smtClean="0">
                <a:solidFill>
                  <a:schemeClr val="tx1"/>
                </a:solidFill>
                <a:latin typeface="Cambria" pitchFamily="18" charset="0"/>
              </a:rPr>
              <a:t>F = G</a:t>
            </a:r>
          </a:p>
          <a:p>
            <a:pPr hangingPunct="0"/>
            <a:endParaRPr lang="en-US" sz="2400" i="1" dirty="0" smtClean="0">
              <a:latin typeface="Cambria" pitchFamily="18" charset="0"/>
            </a:endParaRP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F = Gaya </a:t>
            </a:r>
            <a:r>
              <a:rPr lang="en-US" sz="2400" i="1" dirty="0" err="1" smtClean="0">
                <a:latin typeface="Cambria" pitchFamily="18" charset="0"/>
              </a:rPr>
              <a:t>grafitasi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NEWTON</a:t>
            </a: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G = </a:t>
            </a:r>
            <a:r>
              <a:rPr lang="en-US" sz="2400" i="1" dirty="0" err="1" smtClean="0">
                <a:latin typeface="Cambria" pitchFamily="18" charset="0"/>
              </a:rPr>
              <a:t>Konstanta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grafitasi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dirty="0" smtClean="0">
                <a:latin typeface="Cambria" pitchFamily="18" charset="0"/>
              </a:rPr>
              <a:t>G = 6,67 x 10</a:t>
            </a:r>
            <a:r>
              <a:rPr lang="en-US" sz="2400" baseline="30000" dirty="0" smtClean="0">
                <a:latin typeface="Cambria" pitchFamily="18" charset="0"/>
              </a:rPr>
              <a:t>-11</a:t>
            </a:r>
            <a:r>
              <a:rPr lang="en-US" sz="2400" dirty="0" smtClean="0">
                <a:latin typeface="Cambria" pitchFamily="18" charset="0"/>
              </a:rPr>
              <a:t> </a:t>
            </a:r>
            <a:endParaRPr lang="en-US" sz="2400" i="1" dirty="0" smtClean="0">
              <a:latin typeface="Cambria" pitchFamily="18" charset="0"/>
            </a:endParaRP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m = </a:t>
            </a:r>
            <a:r>
              <a:rPr lang="en-US" sz="2400" i="1" dirty="0" err="1" smtClean="0">
                <a:latin typeface="Cambria" pitchFamily="18" charset="0"/>
              </a:rPr>
              <a:t>massa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benda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KILOGRAM</a:t>
            </a:r>
          </a:p>
          <a:p>
            <a:pPr hangingPunct="0"/>
            <a:r>
              <a:rPr lang="en-US" sz="2400" i="1" dirty="0" smtClean="0">
                <a:latin typeface="Cambria" pitchFamily="18" charset="0"/>
              </a:rPr>
              <a:t>r = </a:t>
            </a:r>
            <a:r>
              <a:rPr lang="en-US" sz="2400" i="1" dirty="0" err="1" smtClean="0">
                <a:latin typeface="Cambria" pitchFamily="18" charset="0"/>
              </a:rPr>
              <a:t>jarak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antara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kedua</a:t>
            </a:r>
            <a:r>
              <a:rPr lang="en-US" sz="2400" i="1" dirty="0" smtClean="0">
                <a:latin typeface="Cambria" pitchFamily="18" charset="0"/>
              </a:rPr>
              <a:t> </a:t>
            </a:r>
            <a:r>
              <a:rPr lang="en-US" sz="2400" i="1" dirty="0" err="1" smtClean="0">
                <a:latin typeface="Cambria" pitchFamily="18" charset="0"/>
              </a:rPr>
              <a:t>partikel</a:t>
            </a:r>
            <a:r>
              <a:rPr lang="en-US" sz="2400" i="1" dirty="0" smtClean="0">
                <a:latin typeface="Cambria" pitchFamily="18" charset="0"/>
              </a:rPr>
              <a:t>, </a:t>
            </a:r>
            <a:r>
              <a:rPr lang="en-US" sz="2400" i="1" dirty="0" err="1" smtClean="0">
                <a:latin typeface="Cambria" pitchFamily="18" charset="0"/>
              </a:rPr>
              <a:t>satuan</a:t>
            </a:r>
            <a:r>
              <a:rPr lang="en-US" sz="2400" i="1" dirty="0" smtClean="0">
                <a:latin typeface="Cambria" pitchFamily="18" charset="0"/>
              </a:rPr>
              <a:t> : METER </a:t>
            </a:r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i="1" dirty="0" smtClean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562600" y="3733800"/>
          <a:ext cx="1066800" cy="98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3" imgW="431640" imgH="431640" progId="Equation.3">
                  <p:embed/>
                </p:oleObj>
              </mc:Choice>
              <mc:Fallback>
                <p:oleObj name="Equation" r:id="rId3" imgW="4316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733800"/>
                        <a:ext cx="1066800" cy="98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553200" y="5029200"/>
          <a:ext cx="628469" cy="64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5" imgW="431640" imgH="444240" progId="Equation.3">
                  <p:embed/>
                </p:oleObj>
              </mc:Choice>
              <mc:Fallback>
                <p:oleObj name="Equation" r:id="rId5" imgW="431640" imgH="4442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029200"/>
                        <a:ext cx="628469" cy="6469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800600"/>
          </a:xfrm>
        </p:spPr>
        <p:txBody>
          <a:bodyPr/>
          <a:lstStyle/>
          <a:p>
            <a:r>
              <a:rPr lang="en-US" sz="2800" dirty="0" err="1">
                <a:latin typeface="Cambria" pitchFamily="18" charset="0"/>
              </a:rPr>
              <a:t>Untuk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grafitasi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disebabkan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oleh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beberapa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massa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tertentu</a:t>
            </a:r>
            <a:r>
              <a:rPr lang="en-US" sz="2800" dirty="0">
                <a:latin typeface="Cambria" pitchFamily="18" charset="0"/>
              </a:rPr>
              <a:t>, </a:t>
            </a:r>
            <a:r>
              <a:rPr lang="en-US" sz="2800" dirty="0" err="1">
                <a:latin typeface="Cambria" pitchFamily="18" charset="0"/>
              </a:rPr>
              <a:t>maka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resultan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ditentukan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secara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geometris</a:t>
            </a:r>
            <a:r>
              <a:rPr lang="en-US" sz="2800" dirty="0">
                <a:latin typeface="Cambria" pitchFamily="18" charset="0"/>
              </a:rPr>
              <a:t>. </a:t>
            </a:r>
            <a:r>
              <a:rPr lang="en-US" sz="2800" dirty="0" err="1">
                <a:latin typeface="Cambria" pitchFamily="18" charset="0"/>
              </a:rPr>
              <a:t>Misalnya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dua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buah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</a:t>
            </a:r>
            <a:r>
              <a:rPr lang="en-US" sz="2800" dirty="0">
                <a:latin typeface="Cambria" pitchFamily="18" charset="0"/>
              </a:rPr>
              <a:t> F</a:t>
            </a:r>
            <a:r>
              <a:rPr lang="en-US" sz="2800" baseline="-25000" dirty="0">
                <a:latin typeface="Cambria" pitchFamily="18" charset="0"/>
              </a:rPr>
              <a:t>1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dan</a:t>
            </a:r>
            <a:r>
              <a:rPr lang="en-US" sz="2800" dirty="0">
                <a:latin typeface="Cambria" pitchFamily="18" charset="0"/>
              </a:rPr>
              <a:t> F</a:t>
            </a:r>
            <a:r>
              <a:rPr lang="en-US" sz="2800" baseline="-25000" dirty="0">
                <a:latin typeface="Cambria" pitchFamily="18" charset="0"/>
              </a:rPr>
              <a:t>2</a:t>
            </a:r>
            <a:r>
              <a:rPr lang="en-US" sz="2800" dirty="0">
                <a:latin typeface="Cambria" pitchFamily="18" charset="0"/>
              </a:rPr>
              <a:t> yang </a:t>
            </a:r>
            <a:r>
              <a:rPr lang="en-US" sz="2800" dirty="0" err="1">
                <a:latin typeface="Cambria" pitchFamily="18" charset="0"/>
              </a:rPr>
              <a:t>membentuk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</a:rPr>
              <a:t>sudut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sym typeface="Symbol"/>
              </a:rPr>
              <a:t> </a:t>
            </a:r>
            <a:r>
              <a:rPr lang="en-US" sz="2800" dirty="0" err="1" smtClean="0">
                <a:latin typeface="Cambria" pitchFamily="18" charset="0"/>
              </a:rPr>
              <a:t>resultan</a:t>
            </a:r>
            <a:r>
              <a:rPr lang="en-US" sz="2800" dirty="0" smtClean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gayanya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dapat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ditentukan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berdasarkan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err="1">
                <a:latin typeface="Cambria" pitchFamily="18" charset="0"/>
              </a:rPr>
              <a:t>persamaan</a:t>
            </a: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: </a:t>
            </a:r>
            <a:endParaRPr lang="en-US" sz="2800" dirty="0">
              <a:latin typeface="Cambria" pitchFamily="18" charset="0"/>
            </a:endParaRPr>
          </a:p>
          <a:p>
            <a:endParaRPr lang="en-US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590800" y="4724400"/>
          <a:ext cx="51387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3" imgW="1790640" imgH="291960" progId="Equation.3">
                  <p:embed/>
                </p:oleObj>
              </mc:Choice>
              <mc:Fallback>
                <p:oleObj name="Equation" r:id="rId3" imgW="1790640" imgH="291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24400"/>
                        <a:ext cx="513873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fresh_fruits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dding_colo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5personal chef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Theme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pple Garamond"/>
        <a:ea typeface=""/>
        <a:cs typeface=""/>
      </a:majorFont>
      <a:minorFont>
        <a:latin typeface="Apple 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pple 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ressed Leaves design temp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ed Leaves design template" id="{6021251C-C356-4674-99CE-A4F368EAD86C}" vid="{7E847B84-E5B3-499F-AFCD-1BE4EBBEF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TS010336790</Template>
  <TotalTime>825</TotalTime>
  <Words>142</Words>
  <Application>Microsoft Office PowerPoint</Application>
  <PresentationFormat>On-screen Show (4:3)</PresentationFormat>
  <Paragraphs>16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Apple Garamond</vt:lpstr>
      <vt:lpstr>Arial</vt:lpstr>
      <vt:lpstr>Cambria</vt:lpstr>
      <vt:lpstr>Century Gothic</vt:lpstr>
      <vt:lpstr>Colonna MT</vt:lpstr>
      <vt:lpstr>Georgia</vt:lpstr>
      <vt:lpstr>Symbol</vt:lpstr>
      <vt:lpstr>Times New Roman</vt:lpstr>
      <vt:lpstr>Verdana</vt:lpstr>
      <vt:lpstr>Wingdings</vt:lpstr>
      <vt:lpstr>Wingdings 2</vt:lpstr>
      <vt:lpstr>fresh_fruits</vt:lpstr>
      <vt:lpstr>adding_color</vt:lpstr>
      <vt:lpstr>05personal chef</vt:lpstr>
      <vt:lpstr>Custom Design</vt:lpstr>
      <vt:lpstr>1_Custom Design</vt:lpstr>
      <vt:lpstr>2_Custom Design</vt:lpstr>
      <vt:lpstr>Pressed Leaves design template</vt:lpstr>
      <vt:lpstr>Equation</vt:lpstr>
      <vt:lpstr>GRAVITASI</vt:lpstr>
      <vt:lpstr>Sir Isac Newton’s Law</vt:lpstr>
      <vt:lpstr>GRAVITASI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GRAVITASI</dc:title>
  <dc:creator>Rozaq</dc:creator>
  <cp:lastModifiedBy>Risto</cp:lastModifiedBy>
  <cp:revision>66</cp:revision>
  <dcterms:created xsi:type="dcterms:W3CDTF">2013-09-27T04:11:52Z</dcterms:created>
  <dcterms:modified xsi:type="dcterms:W3CDTF">2016-09-28T12:32:34Z</dcterms:modified>
</cp:coreProperties>
</file>